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1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388E0B-DDD5-4665-B147-6072C563104D}" type="datetimeFigureOut">
              <a:rPr lang="en-US" smtClean="0"/>
              <a:pPr/>
              <a:t>7/9/2012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88E0B-DDD5-4665-B147-6072C563104D}" type="datetimeFigureOut">
              <a:rPr lang="en-US" smtClean="0"/>
              <a:pPr/>
              <a:t>7/9/2012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88E0B-DDD5-4665-B147-6072C563104D}" type="datetimeFigureOut">
              <a:rPr lang="en-US" smtClean="0"/>
              <a:pPr/>
              <a:t>7/9/2012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88E0B-DDD5-4665-B147-6072C563104D}" type="datetimeFigureOut">
              <a:rPr lang="en-US" smtClean="0"/>
              <a:pPr/>
              <a:t>7/9/2012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388E0B-DDD5-4665-B147-6072C563104D}" type="datetimeFigureOut">
              <a:rPr lang="en-US" smtClean="0"/>
              <a:pPr/>
              <a:t>7/9/2012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88E0B-DDD5-4665-B147-6072C563104D}" type="datetimeFigureOut">
              <a:rPr lang="en-US" smtClean="0"/>
              <a:pPr/>
              <a:t>7/9/2012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88E0B-DDD5-4665-B147-6072C563104D}" type="datetimeFigureOut">
              <a:rPr lang="en-US" smtClean="0"/>
              <a:pPr/>
              <a:t>7/9/2012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88E0B-DDD5-4665-B147-6072C563104D}" type="datetimeFigureOut">
              <a:rPr lang="en-US" smtClean="0"/>
              <a:pPr/>
              <a:t>7/9/2012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88E0B-DDD5-4665-B147-6072C563104D}" type="datetimeFigureOut">
              <a:rPr lang="en-US" smtClean="0"/>
              <a:pPr/>
              <a:t>7/9/2012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88E0B-DDD5-4665-B147-6072C563104D}" type="datetimeFigureOut">
              <a:rPr lang="en-US" smtClean="0"/>
              <a:pPr/>
              <a:t>7/9/2012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88E0B-DDD5-4665-B147-6072C563104D}" type="datetimeFigureOut">
              <a:rPr lang="en-US" smtClean="0"/>
              <a:pPr/>
              <a:t>7/9/2012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1E18F-B083-40EB-9375-4CCC76938A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88E0B-DDD5-4665-B147-6072C563104D}" type="datetimeFigureOut">
              <a:rPr lang="en-US" smtClean="0"/>
              <a:pPr/>
              <a:t>7/9/2012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1E18F-B083-40EB-9375-4CCC76938A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2"/>
              </a:solidFill>
              <a:effectLst/>
              <a:latin typeface="Arial" pitchFamily="34" charset="0"/>
              <a:cs typeface="Arial" pitchFamily="34" charset="0"/>
            </a:endParaRPr>
          </a:p>
        </p:txBody>
      </p:sp>
      <p:sp>
        <p:nvSpPr>
          <p:cNvPr id="120834" name="Rectangle 2"/>
          <p:cNvSpPr>
            <a:spLocks noChangeArrowheads="1"/>
          </p:cNvSpPr>
          <p:nvPr/>
        </p:nvSpPr>
        <p:spPr bwMode="auto">
          <a:xfrm>
            <a:off x="685800" y="1447800"/>
            <a:ext cx="7772400" cy="838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
                <a:srgbClr val="333399"/>
              </a:buClr>
              <a:buSzTx/>
              <a:buFontTx/>
              <a:buNone/>
              <a:tabLst/>
            </a:pPr>
            <a:r>
              <a:rPr kumimoji="0" lang="en-US" sz="4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The Chemical Basis of Life</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pic>
        <p:nvPicPr>
          <p:cNvPr id="120833" name="Picture 1" descr="dnanim"/>
          <p:cNvPicPr>
            <a:picLocks noChangeAspect="1" noChangeArrowheads="1" noCrop="1"/>
          </p:cNvPicPr>
          <p:nvPr/>
        </p:nvPicPr>
        <p:blipFill>
          <a:blip r:embed="rId2" cstate="print"/>
          <a:srcRect/>
          <a:stretch>
            <a:fillRect/>
          </a:stretch>
        </p:blipFill>
        <p:spPr bwMode="auto">
          <a:xfrm>
            <a:off x="3657600" y="2590800"/>
            <a:ext cx="1323975" cy="330993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ChangeArrowheads="1"/>
          </p:cNvSpPr>
          <p:nvPr/>
        </p:nvSpPr>
        <p:spPr bwMode="auto">
          <a:xfrm>
            <a:off x="685800" y="400050"/>
            <a:ext cx="7772400" cy="81915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1378" name="Rectangle 2"/>
          <p:cNvSpPr>
            <a:spLocks noChangeArrowheads="1"/>
          </p:cNvSpPr>
          <p:nvPr/>
        </p:nvSpPr>
        <p:spPr bwMode="auto">
          <a:xfrm>
            <a:off x="304800" y="1143000"/>
            <a:ext cx="8213725" cy="25908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0"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Polar Molecules</a:t>
            </a:r>
            <a:r>
              <a:rPr kumimoji="0" lang="en-US" sz="28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Example: Even though water molecules have same number of electrons and protons, the distribution of these charges is uneven (areas near the oxygen atom are negatively charged and areas near the hydrogen atoms are positively charged)</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pic>
        <p:nvPicPr>
          <p:cNvPr id="101377" name="Picture 1" descr="0503"/>
          <p:cNvPicPr>
            <a:picLocks noChangeAspect="1" noChangeArrowheads="1"/>
          </p:cNvPicPr>
          <p:nvPr/>
        </p:nvPicPr>
        <p:blipFill>
          <a:blip r:embed="rId2" cstate="print"/>
          <a:srcRect/>
          <a:stretch>
            <a:fillRect/>
          </a:stretch>
        </p:blipFill>
        <p:spPr bwMode="auto">
          <a:xfrm>
            <a:off x="1981200" y="3810000"/>
            <a:ext cx="5105400" cy="26892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Rectangle 5"/>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0355" name="Rectangle 3"/>
          <p:cNvSpPr>
            <a:spLocks noChangeArrowheads="1"/>
          </p:cNvSpPr>
          <p:nvPr/>
        </p:nvSpPr>
        <p:spPr bwMode="auto">
          <a:xfrm>
            <a:off x="685800" y="1447800"/>
            <a:ext cx="7758113" cy="48006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Char char="•"/>
              <a:tabLst/>
            </a:pPr>
            <a:r>
              <a:rPr kumimoji="0" lang="en-US" sz="32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Acids and Bases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Two common groups of compounds that react in water are ACIDS and BASES.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Acid is any substance that releases hydrogen ions (proton) when mixed with water (PROTON DONOR)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Char char="•"/>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Example: CH</a:t>
            </a:r>
            <a:r>
              <a:rPr kumimoji="0" lang="en-US" sz="1800" b="1" i="0" u="none" strike="noStrike" cap="none" normalizeH="0" baseline="-25000" smtClean="0">
                <a:ln>
                  <a:noFill/>
                </a:ln>
                <a:solidFill>
                  <a:schemeClr val="tx1"/>
                </a:solidFill>
                <a:effectLst>
                  <a:outerShdw blurRad="38100" dist="38100" dir="2700000" algn="tl">
                    <a:srgbClr val="C0C0C0"/>
                  </a:outerShdw>
                </a:effectLst>
                <a:latin typeface="Book Antiqua" pitchFamily="18" charset="0"/>
              </a:rPr>
              <a:t>3</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COOH --–H</a:t>
            </a:r>
            <a:r>
              <a:rPr kumimoji="0" lang="en-US" sz="1800" b="1" i="0" u="none" strike="noStrike" cap="none" normalizeH="0" baseline="-25000" smtClean="0">
                <a:ln>
                  <a:noFill/>
                </a:ln>
                <a:solidFill>
                  <a:schemeClr val="tx1"/>
                </a:solidFill>
                <a:effectLst>
                  <a:outerShdw blurRad="38100" dist="38100" dir="2700000" algn="tl">
                    <a:srgbClr val="C0C0C0"/>
                  </a:outerShdw>
                </a:effectLst>
                <a:latin typeface="Book Antiqua" pitchFamily="18" charset="0"/>
              </a:rPr>
              <a:t>2</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0– H</a:t>
            </a:r>
            <a:r>
              <a:rPr kumimoji="0" lang="en-US" sz="1800" b="1" i="0" u="none" strike="noStrike" cap="none" normalizeH="0" baseline="30000" smtClean="0">
                <a:ln>
                  <a:noFill/>
                </a:ln>
                <a:solidFill>
                  <a:schemeClr val="tx1"/>
                </a:solidFill>
                <a:effectLst>
                  <a:outerShdw blurRad="38100" dist="38100" dir="2700000" algn="tl">
                    <a:srgbClr val="C0C0C0"/>
                  </a:outerShdw>
                </a:effectLst>
                <a:latin typeface="Book Antiqua" pitchFamily="18" charset="0"/>
              </a:rPr>
              <a:t>+</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 CH</a:t>
            </a:r>
            <a:r>
              <a:rPr kumimoji="0" lang="en-US" sz="1800" b="1" i="0" u="none" strike="noStrike" cap="none" normalizeH="0" baseline="-25000" smtClean="0">
                <a:ln>
                  <a:noFill/>
                </a:ln>
                <a:solidFill>
                  <a:schemeClr val="tx1"/>
                </a:solidFill>
                <a:effectLst>
                  <a:outerShdw blurRad="38100" dist="38100" dir="2700000" algn="tl">
                    <a:srgbClr val="C0C0C0"/>
                  </a:outerShdw>
                </a:effectLst>
                <a:latin typeface="Book Antiqua" pitchFamily="18" charset="0"/>
              </a:rPr>
              <a:t>3</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COO</a:t>
            </a:r>
            <a:r>
              <a:rPr kumimoji="0" lang="en-US" sz="1800" b="1" i="0" u="none" strike="noStrike" cap="none" normalizeH="0" baseline="3000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Char char="•"/>
              <a:tabLst/>
            </a:pPr>
            <a:r>
              <a:rPr kumimoji="0" lang="en-US" sz="1800" b="1" i="0" u="none" strike="noStrike" cap="none" normalizeH="0" baseline="3000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Base is a substance that separates in water, forming ions that react with hydrogen ions (PROTON ACCEPTOR)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Char char="•"/>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Example: NaOH + CH</a:t>
            </a:r>
            <a:r>
              <a:rPr kumimoji="0" lang="en-US" sz="1800" b="1" i="0" u="none" strike="noStrike" cap="none" normalizeH="0" baseline="-25000" smtClean="0">
                <a:ln>
                  <a:noFill/>
                </a:ln>
                <a:solidFill>
                  <a:schemeClr val="tx1"/>
                </a:solidFill>
                <a:effectLst>
                  <a:outerShdw blurRad="38100" dist="38100" dir="2700000" algn="tl">
                    <a:srgbClr val="C0C0C0"/>
                  </a:outerShdw>
                </a:effectLst>
                <a:latin typeface="Book Antiqua" pitchFamily="18" charset="0"/>
              </a:rPr>
              <a:t>3</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COOH --– H</a:t>
            </a:r>
            <a:r>
              <a:rPr kumimoji="0" lang="en-US" sz="1800" b="1" i="0" u="none" strike="noStrike" cap="none" normalizeH="0" baseline="-25000" smtClean="0">
                <a:ln>
                  <a:noFill/>
                </a:ln>
                <a:solidFill>
                  <a:schemeClr val="tx1"/>
                </a:solidFill>
                <a:effectLst>
                  <a:outerShdw blurRad="38100" dist="38100" dir="2700000" algn="tl">
                    <a:srgbClr val="C0C0C0"/>
                  </a:outerShdw>
                </a:effectLst>
                <a:latin typeface="Book Antiqua" pitchFamily="18" charset="0"/>
              </a:rPr>
              <a:t>2</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0 + CH</a:t>
            </a:r>
            <a:r>
              <a:rPr kumimoji="0" lang="en-US" sz="1800" b="1" i="0" u="none" strike="noStrike" cap="none" normalizeH="0" baseline="-25000" smtClean="0">
                <a:ln>
                  <a:noFill/>
                </a:ln>
                <a:solidFill>
                  <a:schemeClr val="tx1"/>
                </a:solidFill>
                <a:effectLst>
                  <a:outerShdw blurRad="38100" dist="38100" dir="2700000" algn="tl">
                    <a:srgbClr val="C0C0C0"/>
                  </a:outerShdw>
                </a:effectLst>
                <a:latin typeface="Book Antiqua" pitchFamily="18" charset="0"/>
              </a:rPr>
              <a:t>3</a:t>
            </a: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COONa</a:t>
            </a:r>
            <a:r>
              <a:rPr kumimoji="0" lang="en-US" sz="1800" b="1" i="0" u="none" strike="noStrike" cap="none" normalizeH="0" baseline="3000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100354" name="Line 2"/>
          <p:cNvSpPr>
            <a:spLocks noChangeShapeType="1"/>
          </p:cNvSpPr>
          <p:nvPr/>
        </p:nvSpPr>
        <p:spPr bwMode="auto">
          <a:xfrm>
            <a:off x="4800600" y="3733800"/>
            <a:ext cx="152400" cy="0"/>
          </a:xfrm>
          <a:prstGeom prst="line">
            <a:avLst/>
          </a:prstGeom>
          <a:noFill/>
          <a:ln w="9525">
            <a:solidFill>
              <a:srgbClr val="FFFFFF"/>
            </a:solidFill>
            <a:miter lim="800000"/>
            <a:headEnd/>
            <a:tailEnd type="triangle" w="med" len="med"/>
          </a:ln>
          <a:effectLst/>
        </p:spPr>
        <p:txBody>
          <a:bodyPr vert="horz" wrap="none" lIns="91440" tIns="45720" rIns="91440" bIns="45720" numCol="1" anchor="t" anchorCtr="0" compatLnSpc="1">
            <a:prstTxWarp prst="textNoShape">
              <a:avLst/>
            </a:prstTxWarp>
          </a:bodyPr>
          <a:lstStyle/>
          <a:p>
            <a:endParaRPr lang="en-US"/>
          </a:p>
        </p:txBody>
      </p:sp>
      <p:sp>
        <p:nvSpPr>
          <p:cNvPr id="100353" name="Line 1"/>
          <p:cNvSpPr>
            <a:spLocks noChangeShapeType="1"/>
          </p:cNvSpPr>
          <p:nvPr/>
        </p:nvSpPr>
        <p:spPr bwMode="auto">
          <a:xfrm>
            <a:off x="5029200" y="4953000"/>
            <a:ext cx="228600" cy="0"/>
          </a:xfrm>
          <a:prstGeom prst="line">
            <a:avLst/>
          </a:prstGeom>
          <a:noFill/>
          <a:ln w="9525">
            <a:solidFill>
              <a:srgbClr val="FFFFFF"/>
            </a:solidFill>
            <a:miter lim="800000"/>
            <a:headEnd/>
            <a:tailEnd type="triangle" w="med" len="med"/>
          </a:ln>
          <a:effectLst/>
        </p:spPr>
        <p:txBody>
          <a:bodyPr vert="horz" wrap="none" lIns="91440" tIns="45720" rIns="91440" bIns="45720" numCol="1" anchor="t" anchorCtr="0" compatLnSpc="1">
            <a:prstTxWarp prst="textNoShape">
              <a:avLst/>
            </a:prstTxWarp>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ChangeArrowheads="1"/>
          </p:cNvSpPr>
          <p:nvPr/>
        </p:nvSpPr>
        <p:spPr bwMode="auto">
          <a:xfrm>
            <a:off x="685800" y="228600"/>
            <a:ext cx="7772400" cy="9906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25953" name="Rectangle 1"/>
          <p:cNvSpPr>
            <a:spLocks noChangeArrowheads="1"/>
          </p:cNvSpPr>
          <p:nvPr/>
        </p:nvSpPr>
        <p:spPr bwMode="auto">
          <a:xfrm>
            <a:off x="457200" y="1143000"/>
            <a:ext cx="8213725" cy="54864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pH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The strength of an acid or base is measured by the pH scale (0-14, 7 being neutral: water)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pH of acid solution: 0-7; of basic solution 7-14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The pH scale is based on powers of 10. Thus Cola with a pH of 3 is 10 times more acidic than Tomato juice with a pH of 4.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Living cells are very sensitive to pH of their environment. Our cells are bathed in a fluid that has a pH of 7.2 (if the pH changes by only 2/10</a:t>
            </a:r>
            <a:r>
              <a:rPr kumimoji="0" lang="en-US" sz="2400" b="1" i="0" u="none" strike="noStrike" cap="none" normalizeH="0" baseline="30000" smtClean="0">
                <a:ln>
                  <a:noFill/>
                </a:ln>
                <a:solidFill>
                  <a:schemeClr val="tx1"/>
                </a:solidFill>
                <a:effectLst>
                  <a:outerShdw blurRad="38100" dist="38100" dir="2700000" algn="tl">
                    <a:srgbClr val="C0C0C0"/>
                  </a:outerShdw>
                </a:effectLst>
                <a:latin typeface="Book Antiqua" pitchFamily="18" charset="0"/>
              </a:rPr>
              <a:t>th</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of a point in either direction, cells may die).</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ChangeArrowheads="1"/>
          </p:cNvSpPr>
          <p:nvPr/>
        </p:nvSpPr>
        <p:spPr bwMode="auto">
          <a:xfrm>
            <a:off x="685800" y="0"/>
            <a:ext cx="7772400" cy="9906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24930" name="Rectangle 2"/>
          <p:cNvSpPr>
            <a:spLocks noChangeArrowheads="1"/>
          </p:cNvSpPr>
          <p:nvPr/>
        </p:nvSpPr>
        <p:spPr bwMode="auto">
          <a:xfrm>
            <a:off x="304800" y="1143000"/>
            <a:ext cx="8213725"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Ionization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The process of becoming charged (ion) is called ionization.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Acids tend to become ionized in basic (alkaline) media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Bases tend to ionize in acidic media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pic>
        <p:nvPicPr>
          <p:cNvPr id="124929" name="Picture 1" descr="0505"/>
          <p:cNvPicPr>
            <a:picLocks noChangeAspect="1" noChangeArrowheads="1"/>
          </p:cNvPicPr>
          <p:nvPr/>
        </p:nvPicPr>
        <p:blipFill>
          <a:blip r:embed="rId2" cstate="print"/>
          <a:srcRect/>
          <a:stretch>
            <a:fillRect/>
          </a:stretch>
        </p:blipFill>
        <p:spPr bwMode="auto">
          <a:xfrm>
            <a:off x="4648200" y="3810000"/>
            <a:ext cx="4114800" cy="28241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23905" name="Rectangle 1"/>
          <p:cNvSpPr>
            <a:spLocks noChangeArrowheads="1"/>
          </p:cNvSpPr>
          <p:nvPr/>
        </p:nvSpPr>
        <p:spPr bwMode="auto">
          <a:xfrm>
            <a:off x="381000" y="1828800"/>
            <a:ext cx="8213725"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1" i="0" u="none" strike="noStrike" cap="none" normalizeH="0" baseline="0" dirty="0" smtClean="0">
                <a:ln>
                  <a:noFill/>
                </a:ln>
                <a:solidFill>
                  <a:schemeClr val="tx2"/>
                </a:solidFill>
                <a:effectLst>
                  <a:outerShdw blurRad="38100" dist="38100" dir="2700000" algn="tl">
                    <a:srgbClr val="C0C0C0"/>
                  </a:outerShdw>
                </a:effectLst>
                <a:latin typeface="Book Antiqua" pitchFamily="18" charset="0"/>
              </a:rPr>
              <a:t>pH Dependant Ionization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Example: </a:t>
            </a: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Aspirin is an acidic molecule- in the stomach (acid environment) it remains </a:t>
            </a:r>
            <a:r>
              <a:rPr kumimoji="0" lang="en-US" sz="2800" b="1" i="0" u="none" strike="noStrike" cap="none" normalizeH="0" baseline="0" dirty="0" smtClean="0">
                <a:ln>
                  <a:noFill/>
                </a:ln>
                <a:solidFill>
                  <a:schemeClr val="hlink"/>
                </a:solidFill>
                <a:effectLst>
                  <a:outerShdw blurRad="38100" dist="38100" dir="2700000" algn="tl">
                    <a:srgbClr val="C0C0C0"/>
                  </a:outerShdw>
                </a:effectLst>
                <a:latin typeface="Book Antiqua" pitchFamily="18" charset="0"/>
              </a:rPr>
              <a:t>non-ionized</a:t>
            </a: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and </a:t>
            </a:r>
            <a:r>
              <a:rPr kumimoji="0" lang="en-US" sz="2800" b="1" i="0" u="none" strike="noStrike" cap="none" normalizeH="0" baseline="0" dirty="0" smtClean="0">
                <a:ln>
                  <a:noFill/>
                </a:ln>
                <a:solidFill>
                  <a:schemeClr val="hlink"/>
                </a:solidFill>
                <a:effectLst>
                  <a:outerShdw blurRad="38100" dist="38100" dir="2700000" algn="tl">
                    <a:srgbClr val="C0C0C0"/>
                  </a:outerShdw>
                </a:effectLst>
                <a:latin typeface="Book Antiqua" pitchFamily="18" charset="0"/>
              </a:rPr>
              <a:t>can pass</a:t>
            </a: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into the blood; once it moves to the intestine where it is basic, the aspirin becomes </a:t>
            </a:r>
            <a:r>
              <a:rPr kumimoji="0" lang="en-US" sz="2800" b="1" i="0" u="none" strike="noStrike" cap="none" normalizeH="0" baseline="0" dirty="0" smtClean="0">
                <a:ln>
                  <a:noFill/>
                </a:ln>
                <a:solidFill>
                  <a:schemeClr val="hlink"/>
                </a:solidFill>
                <a:effectLst>
                  <a:outerShdw blurRad="38100" dist="38100" dir="2700000" algn="tl">
                    <a:srgbClr val="C0C0C0"/>
                  </a:outerShdw>
                </a:effectLst>
                <a:latin typeface="Book Antiqua" pitchFamily="18" charset="0"/>
              </a:rPr>
              <a:t>ionized</a:t>
            </a: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and </a:t>
            </a:r>
            <a:r>
              <a:rPr kumimoji="0" lang="en-US" sz="2800" b="1" i="0" u="none" strike="noStrike" cap="none" normalizeH="0" baseline="0" dirty="0" smtClean="0">
                <a:ln>
                  <a:noFill/>
                </a:ln>
                <a:solidFill>
                  <a:schemeClr val="hlink"/>
                </a:solidFill>
                <a:effectLst>
                  <a:outerShdw blurRad="38100" dist="38100" dir="2700000" algn="tl">
                    <a:srgbClr val="C0C0C0"/>
                  </a:outerShdw>
                </a:effectLst>
                <a:latin typeface="Book Antiqua" pitchFamily="18" charset="0"/>
              </a:rPr>
              <a:t>cannot cross</a:t>
            </a:r>
            <a:r>
              <a:rPr kumimoji="0" lang="en-US" sz="28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the membranes into the blood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ChangeArrowheads="1"/>
          </p:cNvSpPr>
          <p:nvPr/>
        </p:nvSpPr>
        <p:spPr bwMode="auto">
          <a:xfrm>
            <a:off x="685800" y="0"/>
            <a:ext cx="7772400" cy="10668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26978" name="Rectangle 2"/>
          <p:cNvSpPr>
            <a:spLocks noChangeArrowheads="1"/>
          </p:cNvSpPr>
          <p:nvPr/>
        </p:nvSpPr>
        <p:spPr bwMode="auto">
          <a:xfrm>
            <a:off x="381000" y="990600"/>
            <a:ext cx="4114800" cy="58674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Diffusion and Osmosis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Diffusion</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 movement of a molecule/substance from a higher to a lower concentration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Osmosis</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 movement of water molecules through a semi-permeable membrane from a higher to a lower water concentration</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pic>
        <p:nvPicPr>
          <p:cNvPr id="126977" name="Picture 1" descr="sym36"/>
          <p:cNvPicPr>
            <a:picLocks noChangeAspect="1" noChangeArrowheads="1"/>
          </p:cNvPicPr>
          <p:nvPr/>
        </p:nvPicPr>
        <p:blipFill>
          <a:blip r:embed="rId2" cstate="print"/>
          <a:srcRect/>
          <a:stretch>
            <a:fillRect/>
          </a:stretch>
        </p:blipFill>
        <p:spPr bwMode="auto">
          <a:xfrm>
            <a:off x="4495800" y="1219200"/>
            <a:ext cx="4281488" cy="4648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Key Words and Concepts</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9569" name="Rectangle 1"/>
          <p:cNvSpPr>
            <a:spLocks noChangeArrowheads="1"/>
          </p:cNvSpPr>
          <p:nvPr/>
        </p:nvSpPr>
        <p:spPr bwMode="auto">
          <a:xfrm>
            <a:off x="381000" y="1752600"/>
            <a:ext cx="8213725" cy="45720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Element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Atom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Compounds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Molecule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Ions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Acid and base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Polar molecule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pH </a:t>
            </a:r>
            <a:endParaRPr kumimoji="0" lang="en-US" sz="32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endParaRPr>
          </a:p>
          <a:p>
            <a:pPr marL="342900" marR="0" lvl="0" indent="-342900" algn="l" defTabSz="914400" rtl="0" eaLnBrk="0" fontAlgn="base" latinLnBrk="0" hangingPunct="0">
              <a:lnSpc>
                <a:spcPct val="9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Diffusion and osmosis</a:t>
            </a:r>
            <a:endParaRPr kumimoji="0" lang="en-US" sz="32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8545" name="Rectangle 1"/>
          <p:cNvSpPr>
            <a:spLocks noChangeArrowheads="1"/>
          </p:cNvSpPr>
          <p:nvPr/>
        </p:nvSpPr>
        <p:spPr bwMode="auto">
          <a:xfrm>
            <a:off x="304800" y="1524000"/>
            <a:ext cx="8213725"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Matter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anything that has a mass and takes up a space.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Matter is composed of one or more elements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Element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is a substance that can not be broken down into simpler substances. Example: oxygen (O), hydrogen (H), carbon (C).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Each element has a set of properties that distinguish it from from other elements. Example: copper is a bronze colored solid that conducts heat; oxygen is odorless/colorless at room temperature.</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7521" name="Rectangle 1"/>
          <p:cNvSpPr>
            <a:spLocks noChangeArrowheads="1"/>
          </p:cNvSpPr>
          <p:nvPr/>
        </p:nvSpPr>
        <p:spPr bwMode="auto">
          <a:xfrm>
            <a:off x="304800" y="1524000"/>
            <a:ext cx="8213725"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Atom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is the smallest particle of an element that retains the characteristics of that element.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100000"/>
              </a:lnSpc>
              <a:spcBef>
                <a:spcPct val="20000"/>
              </a:spcBef>
              <a:spcAft>
                <a:spcPct val="0"/>
              </a:spcAft>
              <a:buClr>
                <a:schemeClr val="hlink"/>
              </a:buClr>
              <a:buSzTx/>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Example: all atoms of copper have the properties of copper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100000"/>
              </a:lnSpc>
              <a:spcBef>
                <a:spcPct val="20000"/>
              </a:spcBef>
              <a:spcAft>
                <a:spcPct val="0"/>
              </a:spcAft>
              <a:buClr>
                <a:schemeClr val="hlink"/>
              </a:buClr>
              <a:buSzTx/>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The center of each atom contains a </a:t>
            </a: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nucleus</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composed of 2 different particles- </a:t>
            </a: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protons</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 charge) and </a:t>
            </a: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neutron</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(with no charge). Moving in regions outside the nucleus is a particle- </a:t>
            </a: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electron</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 charge)</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p:cNvSpPr>
            <a:spLocks noChangeArrowheads="1"/>
          </p:cNvSpPr>
          <p:nvPr/>
        </p:nvSpPr>
        <p:spPr bwMode="auto">
          <a:xfrm>
            <a:off x="65532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fld id="{BAC5C3A0-FC11-48CE-A50E-3E8894926938}" type="slidenum">
              <a:rPr kumimoji="0" lang="en-US" sz="1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cs typeface="Times New Roman" pitchFamily="18" charset="0"/>
              </a:rPr>
              <a:pPr marL="0" marR="0" lvl="0" indent="0" algn="r" defTabSz="914400" rtl="0" eaLnBrk="0" fontAlgn="base" latinLnBrk="0" hangingPunct="0">
                <a:lnSpc>
                  <a:spcPct val="100000"/>
                </a:lnSpc>
                <a:spcBef>
                  <a:spcPct val="0"/>
                </a:spcBef>
                <a:spcAft>
                  <a:spcPct val="0"/>
                </a:spcAft>
                <a:buClrTx/>
                <a:buSzTx/>
                <a:buFontTx/>
                <a:buNone/>
                <a:tabLst/>
              </a:pPr>
              <a:t>5</a:t>
            </a:fld>
            <a:r>
              <a:rPr kumimoji="0" lang="en-US" sz="1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cs typeface="Times New Roman" pitchFamily="18" charset="0"/>
              </a:rPr>
              <a:t> </a:t>
            </a:r>
          </a:p>
        </p:txBody>
      </p:sp>
      <p:sp>
        <p:nvSpPr>
          <p:cNvPr id="106499" name="Rectangle 3"/>
          <p:cNvSpPr>
            <a:spLocks noChangeArrowheads="1"/>
          </p:cNvSpPr>
          <p:nvPr/>
        </p:nvSpPr>
        <p:spPr bwMode="auto">
          <a:xfrm>
            <a:off x="609600" y="323850"/>
            <a:ext cx="7772400" cy="74295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2"/>
                </a:solidFill>
                <a:effectLst>
                  <a:outerShdw blurRad="38100" dist="38100" dir="2700000" algn="tl">
                    <a:srgbClr val="C0C0C0"/>
                  </a:outerShdw>
                </a:effectLst>
                <a:latin typeface="Book Antiqua" pitchFamily="18" charset="0"/>
              </a:rPr>
              <a:t>Structure of an Atom</a:t>
            </a:r>
            <a:endParaRPr kumimoji="0" lang="en-US" sz="4400" b="0" i="0" u="none" strike="noStrike" cap="none" normalizeH="0" baseline="0" dirty="0" smtClean="0">
              <a:ln>
                <a:noFill/>
              </a:ln>
              <a:solidFill>
                <a:schemeClr val="tx2"/>
              </a:solidFill>
              <a:effectLst/>
              <a:latin typeface="Arial" pitchFamily="34" charset="0"/>
              <a:cs typeface="Arial" pitchFamily="34" charset="0"/>
            </a:endParaRPr>
          </a:p>
        </p:txBody>
      </p:sp>
      <p:pic>
        <p:nvPicPr>
          <p:cNvPr id="106497" name="Picture 1" descr="c02_06"/>
          <p:cNvPicPr>
            <a:picLocks noChangeAspect="1" noChangeArrowheads="1"/>
          </p:cNvPicPr>
          <p:nvPr/>
        </p:nvPicPr>
        <p:blipFill>
          <a:blip r:embed="rId2" cstate="print"/>
          <a:srcRect/>
          <a:stretch>
            <a:fillRect/>
          </a:stretch>
        </p:blipFill>
        <p:spPr bwMode="auto">
          <a:xfrm>
            <a:off x="1066800" y="1409700"/>
            <a:ext cx="6858000" cy="51435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5473" name="Rectangle 1"/>
          <p:cNvSpPr>
            <a:spLocks noChangeArrowheads="1"/>
          </p:cNvSpPr>
          <p:nvPr/>
        </p:nvSpPr>
        <p:spPr bwMode="auto">
          <a:xfrm>
            <a:off x="304800" y="1600200"/>
            <a:ext cx="8213725"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Atom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Every atom in an element has an equal number of protons and electrons, and is electrically balanced, or neutral.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Every atom has energy, or the ability to do work.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This energy (called chemical energy), comes from electrons in the atom. Electrons are in motion and occupy certain regions in space depending on their energy. Electron closest to the nucleus have less energy than those farthest from the nucleus</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ChangeArrowheads="1"/>
          </p:cNvSpPr>
          <p:nvPr/>
        </p:nvSpPr>
        <p:spPr bwMode="auto">
          <a:xfrm>
            <a:off x="685800" y="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4449" name="Rectangle 1"/>
          <p:cNvSpPr>
            <a:spLocks noChangeArrowheads="1"/>
          </p:cNvSpPr>
          <p:nvPr/>
        </p:nvSpPr>
        <p:spPr bwMode="auto">
          <a:xfrm>
            <a:off x="381000" y="1524000"/>
            <a:ext cx="8213725"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400" b="1" i="0" u="none" strike="noStrike" cap="none" normalizeH="0" baseline="0" dirty="0" smtClean="0">
                <a:ln>
                  <a:noFill/>
                </a:ln>
                <a:solidFill>
                  <a:schemeClr val="tx2"/>
                </a:solidFill>
                <a:effectLst>
                  <a:outerShdw blurRad="38100" dist="38100" dir="2700000" algn="tl">
                    <a:srgbClr val="C0C0C0"/>
                  </a:outerShdw>
                </a:effectLst>
                <a:latin typeface="Book Antiqua" pitchFamily="18" charset="0"/>
              </a:rPr>
              <a:t>Compounds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Substance made from elements are called</a:t>
            </a:r>
            <a:r>
              <a:rPr kumimoji="0" lang="en-US" sz="2000" b="1" i="0" u="none" strike="noStrike" cap="none" normalizeH="0" baseline="0" dirty="0" smtClean="0">
                <a:ln>
                  <a:noFill/>
                </a:ln>
                <a:solidFill>
                  <a:schemeClr val="tx2"/>
                </a:solidFill>
                <a:effectLst>
                  <a:outerShdw blurRad="38100" dist="38100" dir="2700000" algn="tl">
                    <a:srgbClr val="C0C0C0"/>
                  </a:outerShdw>
                </a:effectLst>
                <a:latin typeface="Book Antiqua" pitchFamily="18" charset="0"/>
              </a:rPr>
              <a:t> compounds. </a:t>
            </a: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A chemical formula shows the kinds of and proportions of </a:t>
            </a:r>
            <a:r>
              <a:rPr kumimoji="0" lang="en-US" sz="2000" b="1" i="0" u="none" strike="noStrike" cap="none" normalizeH="0" baseline="0" dirty="0" err="1" smtClean="0">
                <a:ln>
                  <a:noFill/>
                </a:ln>
                <a:solidFill>
                  <a:schemeClr val="tx1"/>
                </a:solidFill>
                <a:effectLst>
                  <a:outerShdw blurRad="38100" dist="38100" dir="2700000" algn="tl">
                    <a:srgbClr val="C0C0C0"/>
                  </a:outerShdw>
                </a:effectLst>
                <a:latin typeface="Book Antiqua" pitchFamily="18" charset="0"/>
              </a:rPr>
              <a:t>of</a:t>
            </a: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atoms in a compound (H</a:t>
            </a:r>
            <a:r>
              <a:rPr kumimoji="0" lang="en-US" sz="2000" b="1" i="0" u="none" strike="noStrike" cap="none" normalizeH="0" baseline="-25000" dirty="0" smtClean="0">
                <a:ln>
                  <a:noFill/>
                </a:ln>
                <a:solidFill>
                  <a:schemeClr val="tx1"/>
                </a:solidFill>
                <a:effectLst>
                  <a:outerShdw blurRad="38100" dist="38100" dir="2700000" algn="tl">
                    <a:srgbClr val="C0C0C0"/>
                  </a:outerShdw>
                </a:effectLst>
                <a:latin typeface="Book Antiqua" pitchFamily="18" charset="0"/>
              </a:rPr>
              <a:t>2</a:t>
            </a: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O).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400" b="1" i="0" u="none" strike="noStrike" cap="none" normalizeH="0" baseline="0" dirty="0" smtClean="0">
                <a:ln>
                  <a:noFill/>
                </a:ln>
                <a:solidFill>
                  <a:schemeClr val="tx2"/>
                </a:solidFill>
                <a:effectLst>
                  <a:outerShdw blurRad="38100" dist="38100" dir="2700000" algn="tl">
                    <a:srgbClr val="C0C0C0"/>
                  </a:outerShdw>
                </a:effectLst>
                <a:latin typeface="Book Antiqua" pitchFamily="18" charset="0"/>
              </a:rPr>
              <a:t>Molecules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Are the smallest units of a compound that still have the properties of that compound. (in H</a:t>
            </a:r>
            <a:r>
              <a:rPr kumimoji="0" lang="en-US" sz="2000" b="1" i="0" u="none" strike="noStrike" cap="none" normalizeH="0" baseline="-25000" dirty="0" smtClean="0">
                <a:ln>
                  <a:noFill/>
                </a:ln>
                <a:solidFill>
                  <a:schemeClr val="tx1"/>
                </a:solidFill>
                <a:effectLst>
                  <a:outerShdw blurRad="38100" dist="38100" dir="2700000" algn="tl">
                    <a:srgbClr val="C0C0C0"/>
                  </a:outerShdw>
                </a:effectLst>
                <a:latin typeface="Book Antiqua" pitchFamily="18" charset="0"/>
              </a:rPr>
              <a:t>2</a:t>
            </a: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O, the ratio of H and O is 2:1, so the formula is H</a:t>
            </a:r>
            <a:r>
              <a:rPr kumimoji="0" lang="en-US" sz="2000" b="1" i="0" u="none" strike="noStrike" cap="none" normalizeH="0" baseline="-25000" dirty="0" smtClean="0">
                <a:ln>
                  <a:noFill/>
                </a:ln>
                <a:solidFill>
                  <a:schemeClr val="tx1"/>
                </a:solidFill>
                <a:effectLst>
                  <a:outerShdw blurRad="38100" dist="38100" dir="2700000" algn="tl">
                    <a:srgbClr val="C0C0C0"/>
                  </a:outerShdw>
                </a:effectLst>
                <a:latin typeface="Book Antiqua" pitchFamily="18" charset="0"/>
              </a:rPr>
              <a:t>2</a:t>
            </a: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O)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Molecules are generally NEUTRAL.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400" b="1" i="0" u="none" strike="noStrike" cap="none" normalizeH="0" baseline="0" dirty="0" smtClean="0">
                <a:ln>
                  <a:noFill/>
                </a:ln>
                <a:solidFill>
                  <a:schemeClr val="tx2"/>
                </a:solidFill>
                <a:effectLst>
                  <a:outerShdw blurRad="38100" dist="38100" dir="2700000" algn="tl">
                    <a:srgbClr val="C0C0C0"/>
                  </a:outerShdw>
                </a:effectLst>
                <a:latin typeface="Book Antiqua" pitchFamily="18" charset="0"/>
              </a:rPr>
              <a:t>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Electrically charged (+ 0r -) molecules (atoms or groups of atoms) are called IONS.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tabLst/>
            </a:pPr>
            <a:r>
              <a:rPr kumimoji="0" lang="en-US" sz="2000" b="1" i="0" u="none" strike="noStrike" cap="none" normalizeH="0" baseline="0" dirty="0" smtClean="0">
                <a:ln>
                  <a:noFill/>
                </a:ln>
                <a:solidFill>
                  <a:schemeClr val="tx1"/>
                </a:solidFill>
                <a:effectLst>
                  <a:outerShdw blurRad="38100" dist="38100" dir="2700000" algn="tl">
                    <a:srgbClr val="C0C0C0"/>
                  </a:outerShdw>
                </a:effectLst>
                <a:latin typeface="Book Antiqua" pitchFamily="18" charset="0"/>
              </a:rPr>
              <a:t>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3425" name="Rectangle 1"/>
          <p:cNvSpPr>
            <a:spLocks noChangeArrowheads="1"/>
          </p:cNvSpPr>
          <p:nvPr/>
        </p:nvSpPr>
        <p:spPr bwMode="auto">
          <a:xfrm>
            <a:off x="304800" y="1600200"/>
            <a:ext cx="8610600" cy="5029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90000"/>
              </a:lnSpc>
              <a:spcBef>
                <a:spcPct val="20000"/>
              </a:spcBef>
              <a:spcAft>
                <a:spcPct val="0"/>
              </a:spcAft>
              <a:buClrTx/>
              <a:buSzTx/>
              <a:buFontTx/>
              <a:buChar char="•"/>
              <a:tabLst/>
            </a:pPr>
            <a:r>
              <a:rPr kumimoji="0" lang="en-US" sz="28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Ions and Ionic bonding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Char char="•"/>
              <a:tabLst/>
            </a:pPr>
            <a:r>
              <a:rPr kumimoji="0" lang="en-US" sz="20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In some kind of compounds, atoms may lose or gain electrons (no longer is electrically neutral). Example: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9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Chlorine 				Sodium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Atom		Ion			Atom		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17p+		17p+			11p+		11p+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1600" b="1" i="0" u="sng" strike="noStrike" cap="none" normalizeH="0" baseline="0" smtClean="0">
                <a:ln>
                  <a:noFill/>
                </a:ln>
                <a:solidFill>
                  <a:schemeClr val="tx1"/>
                </a:solidFill>
                <a:effectLst>
                  <a:outerShdw blurRad="38100" dist="38100" dir="2700000" algn="tl">
                    <a:srgbClr val="C0C0C0"/>
                  </a:outerShdw>
                </a:effectLst>
                <a:latin typeface="Book Antiqua" pitchFamily="18" charset="0"/>
              </a:rPr>
              <a:t>17e-</a:t>
            </a:r>
            <a:r>
              <a:rPr kumimoji="0" lang="en-US" sz="16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r>
              <a:rPr kumimoji="0" lang="en-US" sz="1600" b="1" i="0" u="sng" strike="noStrike" cap="none" normalizeH="0" baseline="0" smtClean="0">
                <a:ln>
                  <a:noFill/>
                </a:ln>
                <a:solidFill>
                  <a:schemeClr val="tx1"/>
                </a:solidFill>
                <a:effectLst>
                  <a:outerShdw blurRad="38100" dist="38100" dir="2700000" algn="tl">
                    <a:srgbClr val="C0C0C0"/>
                  </a:outerShdw>
                </a:effectLst>
                <a:latin typeface="Book Antiqua" pitchFamily="18" charset="0"/>
              </a:rPr>
              <a:t>18e-</a:t>
            </a:r>
            <a:r>
              <a:rPr kumimoji="0" lang="en-US" sz="16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r>
              <a:rPr kumimoji="0" lang="en-US" sz="1600" b="1" i="0" u="sng" strike="noStrike" cap="none" normalizeH="0" baseline="0" smtClean="0">
                <a:ln>
                  <a:noFill/>
                </a:ln>
                <a:solidFill>
                  <a:schemeClr val="tx1"/>
                </a:solidFill>
                <a:effectLst>
                  <a:outerShdw blurRad="38100" dist="38100" dir="2700000" algn="tl">
                    <a:srgbClr val="C0C0C0"/>
                  </a:outerShdw>
                </a:effectLst>
                <a:latin typeface="Book Antiqua" pitchFamily="18" charset="0"/>
              </a:rPr>
              <a:t>11e-</a:t>
            </a:r>
            <a:r>
              <a:rPr kumimoji="0" lang="en-US" sz="16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r>
              <a:rPr kumimoji="0" lang="en-US" sz="1600" b="1" i="0" u="sng" strike="noStrike" cap="none" normalizeH="0" baseline="0" smtClean="0">
                <a:ln>
                  <a:noFill/>
                </a:ln>
                <a:solidFill>
                  <a:schemeClr val="tx1"/>
                </a:solidFill>
                <a:effectLst>
                  <a:outerShdw blurRad="38100" dist="38100" dir="2700000" algn="tl">
                    <a:srgbClr val="C0C0C0"/>
                  </a:outerShdw>
                </a:effectLst>
                <a:latin typeface="Book Antiqua" pitchFamily="18" charset="0"/>
              </a:rPr>
              <a:t>10e-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16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0 charge		-1charge			0 charge		+1 charge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Tx/>
              <a:buSzTx/>
              <a:buFontTx/>
              <a:buNone/>
              <a:tabLst/>
            </a:pPr>
            <a:r>
              <a:rPr kumimoji="0" lang="en-US" sz="1600" b="1" i="0" u="none" strike="noStrike" cap="none" normalizeH="0" baseline="0" smtClean="0">
                <a:ln>
                  <a:noFill/>
                </a:ln>
                <a:solidFill>
                  <a:schemeClr val="hlink"/>
                </a:solidFill>
                <a:effectLst>
                  <a:outerShdw blurRad="38100" dist="38100" dir="2700000" algn="tl">
                    <a:srgbClr val="C0C0C0"/>
                  </a:outerShdw>
                </a:effectLst>
                <a:latin typeface="Book Antiqua" pitchFamily="18" charset="0"/>
              </a:rPr>
              <a:t>Symbol: Cl-				Symbol: Na+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1143000" marR="0" lvl="2" indent="-228600" algn="l" defTabSz="914400" rtl="0" eaLnBrk="0" fontAlgn="base" latinLnBrk="0" hangingPunct="0">
              <a:lnSpc>
                <a:spcPct val="90000"/>
              </a:lnSpc>
              <a:spcBef>
                <a:spcPct val="20000"/>
              </a:spcBef>
              <a:spcAft>
                <a:spcPct val="0"/>
              </a:spcAft>
              <a:buClr>
                <a:schemeClr val="hlink"/>
              </a:buClr>
              <a:buSzTx/>
              <a:buFontTx/>
              <a:buNone/>
              <a:tabLst/>
            </a:pPr>
            <a:r>
              <a:rPr kumimoji="0" lang="en-US" sz="18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The negative chloride ion and the positive sodium ion are attracted to each other. This attraction between oppositely charged ions is called an IONIC BOND.</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ChangeArrowheads="1"/>
          </p:cNvSpPr>
          <p:nvPr/>
        </p:nvSpPr>
        <p:spPr bwMode="auto">
          <a:xfrm>
            <a:off x="685800" y="40005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Review: Basic Chemistry</a:t>
            </a:r>
            <a:endParaRPr kumimoji="0" lang="en-US" sz="4400" b="0" i="0" u="none" strike="noStrike" cap="none" normalizeH="0" baseline="0" smtClean="0">
              <a:ln>
                <a:noFill/>
              </a:ln>
              <a:solidFill>
                <a:schemeClr val="tx2"/>
              </a:solidFill>
              <a:effectLst/>
              <a:latin typeface="Arial" pitchFamily="34" charset="0"/>
              <a:cs typeface="Arial" pitchFamily="34" charset="0"/>
            </a:endParaRPr>
          </a:p>
        </p:txBody>
      </p:sp>
      <p:sp>
        <p:nvSpPr>
          <p:cNvPr id="102401" name="Rectangle 1"/>
          <p:cNvSpPr>
            <a:spLocks noChangeArrowheads="1"/>
          </p:cNvSpPr>
          <p:nvPr/>
        </p:nvSpPr>
        <p:spPr bwMode="auto">
          <a:xfrm>
            <a:off x="457200" y="1524000"/>
            <a:ext cx="8213725" cy="4648200"/>
          </a:xfrm>
          <a:prstGeom prst="rect">
            <a:avLst/>
          </a:prstGeom>
          <a:noFill/>
          <a:ln w="9525">
            <a:noFill/>
            <a:miter lim="800000"/>
            <a:headEnd/>
            <a:tailEnd/>
          </a:ln>
          <a:effectLst/>
        </p:spPr>
        <p:txBody>
          <a:bodyPr vert="horz" wrap="square" lIns="92075" tIns="46037" rIns="92075" bIns="46037"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pPr>
            <a:r>
              <a:rPr kumimoji="0" lang="en-US" sz="2800" b="0"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Polar Molecules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Molecules with uneven distribution of electrical charges. That is, positive and negative charges within the molecule tend to congregate separately from one another.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A </a:t>
            </a:r>
            <a:r>
              <a:rPr kumimoji="0" lang="en-US" sz="2400" b="1" i="0" u="none" strike="noStrike" cap="none" normalizeH="0" baseline="0" smtClean="0">
                <a:ln>
                  <a:noFill/>
                </a:ln>
                <a:solidFill>
                  <a:schemeClr val="tx2"/>
                </a:solidFill>
                <a:effectLst>
                  <a:outerShdw blurRad="38100" dist="38100" dir="2700000" algn="tl">
                    <a:srgbClr val="C0C0C0"/>
                  </a:outerShdw>
                </a:effectLst>
                <a:latin typeface="Book Antiqua" pitchFamily="18" charset="0"/>
              </a:rPr>
              <a:t>POLAR MOLECULE</a:t>
            </a: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is any molecule with unbalanced charge distribution.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1"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This unbalanced charge distribution makes water a polar molecule. </a:t>
            </a:r>
            <a:endParaRPr kumimoji="0" lang="en-US" sz="2400" b="0" i="0" u="none" strike="noStrike" cap="none" normalizeH="0" baseline="0" smtClean="0">
              <a:ln>
                <a:noFill/>
              </a:ln>
              <a:solidFill>
                <a:schemeClr val="tx1"/>
              </a:solidFill>
              <a:effectLst/>
              <a:latin typeface="Arial" pitchFamily="34" charset="0"/>
              <a:cs typeface="Arial" pitchFamily="34" charset="0"/>
            </a:endParaRPr>
          </a:p>
          <a:p>
            <a:pPr marL="742950" marR="0" lvl="1" indent="-285750" algn="l" defTabSz="914400" rtl="0" eaLnBrk="0" fontAlgn="base" latinLnBrk="0" hangingPunct="0">
              <a:lnSpc>
                <a:spcPct val="100000"/>
              </a:lnSpc>
              <a:spcBef>
                <a:spcPct val="20000"/>
              </a:spcBef>
              <a:spcAft>
                <a:spcPct val="0"/>
              </a:spcAft>
              <a:buClr>
                <a:schemeClr val="tx1"/>
              </a:buClr>
              <a:buSzTx/>
              <a:buFontTx/>
              <a:buChar char="–"/>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Book Antiqua" pitchFamily="18"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822</Words>
  <Application>Microsoft Office PowerPoint</Application>
  <PresentationFormat>On-screen Show (4:3)</PresentationFormat>
  <Paragraphs>104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Heather</cp:lastModifiedBy>
  <cp:revision>3</cp:revision>
  <dcterms:created xsi:type="dcterms:W3CDTF">2012-07-09T15:47:37Z</dcterms:created>
  <dcterms:modified xsi:type="dcterms:W3CDTF">2012-07-09T23:10:33Z</dcterms:modified>
</cp:coreProperties>
</file>